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0" r:id="rId2"/>
    <p:sldId id="261" r:id="rId3"/>
    <p:sldId id="303" r:id="rId4"/>
    <p:sldId id="294" r:id="rId5"/>
    <p:sldId id="287" r:id="rId6"/>
    <p:sldId id="327" r:id="rId7"/>
    <p:sldId id="328" r:id="rId8"/>
    <p:sldId id="337" r:id="rId9"/>
    <p:sldId id="338" r:id="rId10"/>
    <p:sldId id="334" r:id="rId11"/>
    <p:sldId id="333" r:id="rId12"/>
    <p:sldId id="305" r:id="rId13"/>
    <p:sldId id="310" r:id="rId14"/>
    <p:sldId id="304" r:id="rId15"/>
    <p:sldId id="321" r:id="rId16"/>
    <p:sldId id="322" r:id="rId17"/>
    <p:sldId id="323" r:id="rId18"/>
    <p:sldId id="324" r:id="rId19"/>
    <p:sldId id="306" r:id="rId20"/>
    <p:sldId id="326" r:id="rId21"/>
    <p:sldId id="318" r:id="rId22"/>
    <p:sldId id="316" r:id="rId23"/>
    <p:sldId id="307" r:id="rId24"/>
    <p:sldId id="336" r:id="rId25"/>
    <p:sldId id="308" r:id="rId26"/>
    <p:sldId id="286" r:id="rId27"/>
    <p:sldId id="293" r:id="rId2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157"/>
    <a:srgbClr val="CCFFD7"/>
    <a:srgbClr val="FF2B36"/>
    <a:srgbClr val="ADFFBA"/>
    <a:srgbClr val="FF3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7" autoAdjust="0"/>
    <p:restoredTop sz="86400" autoAdjust="0"/>
  </p:normalViewPr>
  <p:slideViewPr>
    <p:cSldViewPr snapToGrid="0" snapToObjects="1">
      <p:cViewPr varScale="1">
        <p:scale>
          <a:sx n="111" d="100"/>
          <a:sy n="111" d="100"/>
        </p:scale>
        <p:origin x="5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C7660-7C27-7241-8FCD-7EEA25A9566B}" type="datetime1">
              <a:rPr lang="fr-FR" smtClean="0"/>
              <a:t>15/07/2020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D7915-EACE-7949-BE2B-0258F6217E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516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EE48F-7BBB-274A-B21A-8A0CF3D27BD6}" type="datetime1">
              <a:rPr lang="fr-FR" smtClean="0"/>
              <a:t>15/07/2020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BB022-FCD4-8146-81CF-E6B7B746C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1162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68320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15905831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36CA564F-FD4B-AE40-B362-26C83C39EC1B}" type="datetime1">
              <a:rPr lang="fr-FR" smtClean="0"/>
              <a:t>15/07/2020</a:t>
            </a:fld>
            <a:endParaRPr lang="fr-FR" dirty="0"/>
          </a:p>
        </p:txBody>
      </p:sp>
      <p:sp>
        <p:nvSpPr>
          <p:cNvPr id="25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46000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86329095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Espace réservé pour une image 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3999" cy="631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 baseline="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  <a:endParaRPr lang="fr-FR" dirty="0"/>
          </a:p>
        </p:txBody>
      </p:sp>
      <p:sp>
        <p:nvSpPr>
          <p:cNvPr id="14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EE87ECEB-DF1A-E942-AE39-E89741CADED4}" type="datetime1">
              <a:rPr lang="fr-FR" smtClean="0"/>
              <a:t>15/07/2020</a:t>
            </a:fld>
            <a:endParaRPr lang="fr-FR" dirty="0"/>
          </a:p>
        </p:txBody>
      </p:sp>
      <p:sp>
        <p:nvSpPr>
          <p:cNvPr id="15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16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3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5377651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84755867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Espace réservé pour une image  4"/>
          <p:cNvSpPr>
            <a:spLocks noGrp="1"/>
          </p:cNvSpPr>
          <p:nvPr>
            <p:ph type="pic" sz="quarter" idx="16" hasCustomPrompt="1"/>
          </p:nvPr>
        </p:nvSpPr>
        <p:spPr>
          <a:xfrm>
            <a:off x="4673600" y="0"/>
            <a:ext cx="4470399" cy="631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 baseline="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  <a:endParaRPr lang="fr-FR" dirty="0"/>
          </a:p>
        </p:txBody>
      </p:sp>
      <p:sp>
        <p:nvSpPr>
          <p:cNvPr id="16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8578F23D-8C3D-EB4E-863A-D8D1FABCEE85}" type="datetime1">
              <a:rPr lang="fr-FR" smtClean="0"/>
              <a:t>15/07/2020</a:t>
            </a:fld>
            <a:endParaRPr lang="fr-FR" dirty="0"/>
          </a:p>
        </p:txBody>
      </p:sp>
      <p:sp>
        <p:nvSpPr>
          <p:cNvPr id="17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18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1695654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72212156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Espace réservé pour une image  4"/>
          <p:cNvSpPr>
            <a:spLocks noGrp="1"/>
          </p:cNvSpPr>
          <p:nvPr>
            <p:ph type="pic" sz="quarter" idx="18" hasCustomPrompt="1"/>
          </p:nvPr>
        </p:nvSpPr>
        <p:spPr>
          <a:xfrm>
            <a:off x="5479142" y="0"/>
            <a:ext cx="3664857" cy="631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 baseline="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  <a:endParaRPr lang="fr-FR" dirty="0"/>
          </a:p>
        </p:txBody>
      </p:sp>
      <p:sp>
        <p:nvSpPr>
          <p:cNvPr id="15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B5354F1C-0113-5545-9375-ADA688F519FE}" type="datetime1">
              <a:rPr lang="fr-FR" smtClean="0"/>
              <a:t>15/07/2020</a:t>
            </a:fld>
            <a:endParaRPr lang="fr-FR" dirty="0"/>
          </a:p>
        </p:txBody>
      </p:sp>
      <p:sp>
        <p:nvSpPr>
          <p:cNvPr id="16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17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0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1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645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956070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Espace réservé pour une image  10"/>
          <p:cNvSpPr>
            <a:spLocks noGrp="1"/>
          </p:cNvSpPr>
          <p:nvPr>
            <p:ph type="pic" sz="quarter" idx="14" hasCustomPrompt="1"/>
          </p:nvPr>
        </p:nvSpPr>
        <p:spPr>
          <a:xfrm>
            <a:off x="900067" y="2298700"/>
            <a:ext cx="3529013" cy="3468688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 hasCustomPrompt="1"/>
          </p:nvPr>
        </p:nvSpPr>
        <p:spPr>
          <a:xfrm>
            <a:off x="4873625" y="2298700"/>
            <a:ext cx="3529013" cy="3468688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8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0FE1F4B9-F936-CA47-9606-A5AA56433AA5}" type="datetime1">
              <a:rPr lang="fr-FR" smtClean="0"/>
              <a:t>15/07/2020</a:t>
            </a:fld>
            <a:endParaRPr lang="fr-FR" dirty="0"/>
          </a:p>
        </p:txBody>
      </p:sp>
      <p:sp>
        <p:nvSpPr>
          <p:cNvPr id="19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20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6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3" name="Espace réservé du texte 11"/>
          <p:cNvSpPr>
            <a:spLocks noGrp="1"/>
          </p:cNvSpPr>
          <p:nvPr>
            <p:ph type="body" sz="quarter" idx="16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402468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i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68083188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Espace réservé pour une image  12"/>
          <p:cNvSpPr>
            <a:spLocks noGrp="1"/>
          </p:cNvSpPr>
          <p:nvPr>
            <p:ph type="pic" sz="quarter" idx="13" hasCustomPrompt="1"/>
          </p:nvPr>
        </p:nvSpPr>
        <p:spPr>
          <a:xfrm>
            <a:off x="887413" y="3733800"/>
            <a:ext cx="2146300" cy="2108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4" name="Espace réservé pour une image  12"/>
          <p:cNvSpPr>
            <a:spLocks noGrp="1"/>
          </p:cNvSpPr>
          <p:nvPr>
            <p:ph type="pic" sz="quarter" idx="14" hasCustomPrompt="1"/>
          </p:nvPr>
        </p:nvSpPr>
        <p:spPr>
          <a:xfrm>
            <a:off x="3504482" y="3733800"/>
            <a:ext cx="2146300" cy="2108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5" name="Espace réservé pour une image  12"/>
          <p:cNvSpPr>
            <a:spLocks noGrp="1"/>
          </p:cNvSpPr>
          <p:nvPr>
            <p:ph type="pic" sz="quarter" idx="15" hasCustomPrompt="1"/>
          </p:nvPr>
        </p:nvSpPr>
        <p:spPr>
          <a:xfrm>
            <a:off x="6116994" y="3733800"/>
            <a:ext cx="2146300" cy="2108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06000"/>
            <a:ext cx="9144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19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AB939607-240D-104E-8261-B9CE49D55817}" type="datetime1">
              <a:rPr lang="fr-FR" smtClean="0"/>
              <a:t>15/07/2020</a:t>
            </a:fld>
            <a:endParaRPr lang="fr-FR" dirty="0"/>
          </a:p>
        </p:txBody>
      </p:sp>
      <p:sp>
        <p:nvSpPr>
          <p:cNvPr id="20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21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texte 6"/>
          <p:cNvSpPr>
            <a:spLocks noGrp="1"/>
          </p:cNvSpPr>
          <p:nvPr>
            <p:ph type="body" sz="quarter" idx="16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4" name="Espace réservé du texte 11"/>
          <p:cNvSpPr>
            <a:spLocks noGrp="1"/>
          </p:cNvSpPr>
          <p:nvPr>
            <p:ph type="body" sz="quarter" idx="17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699559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itr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598323" y="6289830"/>
            <a:ext cx="1197763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  <a:latin typeface="Unistra A"/>
                <a:cs typeface="Unistra A"/>
              </a:defRPr>
            </a:lvl1pPr>
          </a:lstStyle>
          <a:p>
            <a:fld id="{76CC4CC1-3FA2-334E-82D5-BD32A86BAB37}" type="datetime1">
              <a:rPr lang="fr-FR" smtClean="0"/>
              <a:t>15/07/2020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47402" y="6289830"/>
            <a:ext cx="5247135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Unistra A"/>
                <a:cs typeface="Unistra A"/>
              </a:defRPr>
            </a:lvl1pPr>
          </a:lstStyle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289830"/>
            <a:ext cx="55502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  <a:latin typeface="Unistra A"/>
                <a:cs typeface="Unistra A"/>
              </a:defRPr>
            </a:lvl1pPr>
          </a:lstStyle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903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transition spd="slow">
    <p:pull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Unistra A"/>
          <a:ea typeface="+mj-ea"/>
          <a:cs typeface="Unistra 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Unistra A"/>
          <a:ea typeface="+mn-ea"/>
          <a:cs typeface="Unistra 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Unistra A"/>
          <a:ea typeface="+mn-ea"/>
          <a:cs typeface="Unistra A"/>
        </a:defRPr>
      </a:lvl2pPr>
      <a:lvl3pPr marL="1143000" indent="-228600" algn="l" defTabSz="457200" rtl="0" eaLnBrk="1" latinLnBrk="0" hangingPunct="1">
        <a:spcBef>
          <a:spcPct val="20000"/>
        </a:spcBef>
        <a:buSzPct val="35000"/>
        <a:buFont typeface="Wingdings" charset="2"/>
        <a:buChar char="u"/>
        <a:defRPr sz="2400" kern="1200">
          <a:solidFill>
            <a:schemeClr val="tx1"/>
          </a:solidFill>
          <a:latin typeface="Unistra A"/>
          <a:ea typeface="+mn-ea"/>
          <a:cs typeface="Unistra 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Unistra A"/>
          <a:ea typeface="+mn-ea"/>
          <a:cs typeface="Unistra 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Unistra A"/>
          <a:ea typeface="+mn-ea"/>
          <a:cs typeface="Unistra 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82600" y="865535"/>
            <a:ext cx="7846225" cy="3046988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  <a:latin typeface="Unistra A" panose="02000503030000020000" pitchFamily="2" charset="0"/>
                <a:cs typeface="Unistra D"/>
              </a:rPr>
              <a:t>Atelier de </a:t>
            </a:r>
          </a:p>
          <a:p>
            <a:r>
              <a:rPr lang="fr-FR" sz="4800" b="1" dirty="0" smtClean="0">
                <a:solidFill>
                  <a:schemeClr val="bg1"/>
                </a:solidFill>
                <a:latin typeface="Unistra A" panose="02000503030000020000" pitchFamily="2" charset="0"/>
                <a:cs typeface="Unistra D"/>
              </a:rPr>
              <a:t>préparation </a:t>
            </a:r>
          </a:p>
          <a:p>
            <a:r>
              <a:rPr lang="fr-FR" sz="4800" b="1" dirty="0" smtClean="0">
                <a:solidFill>
                  <a:schemeClr val="bg1"/>
                </a:solidFill>
                <a:latin typeface="Unistra A" panose="02000503030000020000" pitchFamily="2" charset="0"/>
                <a:cs typeface="Unistra D"/>
              </a:rPr>
              <a:t>à la candidature </a:t>
            </a:r>
          </a:p>
          <a:p>
            <a:r>
              <a:rPr lang="fr-FR" sz="4800" b="1" dirty="0" smtClean="0">
                <a:solidFill>
                  <a:schemeClr val="bg1"/>
                </a:solidFill>
                <a:latin typeface="Unistra A" panose="02000503030000020000" pitchFamily="2" charset="0"/>
                <a:cs typeface="Unistra D"/>
              </a:rPr>
              <a:t>ERASMUS+ ÉTUDES</a:t>
            </a:r>
          </a:p>
        </p:txBody>
      </p:sp>
      <p:pic>
        <p:nvPicPr>
          <p:cNvPr id="16" name="Picture 3" descr="\\vfiler-ad-pers.ad.unistra.fr\jeremy.dossmann\Bureau\ONGLETS BUREAU\Logos DRI\Direction_Internationales_Etroit_Fond_Blan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46" y="4697306"/>
            <a:ext cx="3833666" cy="132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791201" y="4865009"/>
            <a:ext cx="32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Les mobilités Erasmus sont </a:t>
            </a:r>
            <a:r>
              <a:rPr lang="fr-FR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financées </a:t>
            </a:r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avec le soutien de la Commission </a:t>
            </a:r>
            <a:r>
              <a:rPr lang="fr-FR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Européenne.</a:t>
            </a:r>
          </a:p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Cette communication n'engage que son auteur et la Commission n'est pas responsable de l'usage qui pourrait être fait des informations qui y sont contenues.</a:t>
            </a:r>
          </a:p>
        </p:txBody>
      </p:sp>
      <p:pic>
        <p:nvPicPr>
          <p:cNvPr id="8" name="Picture 2" descr="\\vfiler-ad-pers.ad.unistra.fr\jeremy.dossmann\Bureau\Logo Erasmus+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2301161"/>
            <a:ext cx="3200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413724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2" y="1742399"/>
            <a:ext cx="74627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35000"/>
              <a:buFont typeface="Wingdings" charset="2"/>
              <a:buChar char="u"/>
            </a:pP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Imprimer/enregistrer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 dossier de candidature</a:t>
            </a:r>
          </a:p>
          <a:p>
            <a:pPr marL="342900" indent="-342900" algn="just">
              <a:buSzPct val="35000"/>
              <a:buFont typeface="Wingdings" charset="2"/>
              <a:buChar char="u"/>
            </a:pP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 algn="just">
              <a:buSzPct val="35000"/>
              <a:buFont typeface="Wingdings" charset="2"/>
              <a:buChar char="u"/>
            </a:pP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Déposer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dossier + pièces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justificatives au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CORI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ou au service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RI de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ma composante (je me renseigne pour la date limite de retour de mon dossier dans ma composante)</a:t>
            </a:r>
          </a:p>
          <a:p>
            <a:pPr marL="342900" indent="-342900" algn="just">
              <a:buSzPct val="35000"/>
              <a:buFont typeface="Wingdings" charset="2"/>
              <a:buChar char="u"/>
            </a:pP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APRES LA SAISIE DU FORMULAIRE DE CANDIDATURE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fr-FR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| La candidature</a:t>
            </a:r>
          </a:p>
        </p:txBody>
      </p:sp>
    </p:spTree>
    <p:extLst>
      <p:ext uri="{BB962C8B-B14F-4D97-AF65-F5344CB8AC3E}">
        <p14:creationId xmlns:p14="http://schemas.microsoft.com/office/powerpoint/2010/main" val="26928737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 PIECES JUSTIFICATIVES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candidature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04244"/>
              </p:ext>
            </p:extLst>
          </p:nvPr>
        </p:nvGraphicFramePr>
        <p:xfrm>
          <a:off x="314324" y="1435100"/>
          <a:ext cx="8467726" cy="34981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1">
                <a:tc>
                  <a:txBody>
                    <a:bodyPr/>
                    <a:lstStyle/>
                    <a:p>
                      <a:r>
                        <a:rPr lang="fr-FR" sz="1400" b="1" i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COMPOSANTE</a:t>
                      </a:r>
                      <a:endParaRPr lang="fr-FR" sz="1400" b="1" i="0" dirty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DOCUMENTS DEMANDÉS</a:t>
                      </a: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EM Strasbourg</a:t>
                      </a:r>
                      <a:endParaRPr lang="fr-FR" sz="1400" dirty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Rien à transmettre</a:t>
                      </a:r>
                      <a:endParaRPr lang="fr-FR" sz="1400" b="0" i="0" dirty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193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Faculté de Droit</a:t>
                      </a:r>
                      <a:endParaRPr lang="fr-FR" sz="1400" dirty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Copie des relevés de notes officiels de tous les semestres antérieurs (redoublement inclus)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Lettre de motivation en français présentant les objectifs de formation poursuivie en participant à ce programme (pourquoi vous placez tel vœu en 1</a:t>
                      </a:r>
                      <a:r>
                        <a:rPr lang="fr-FR" sz="1400" b="0" i="0" baseline="3000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ère</a:t>
                      </a: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, 2</a:t>
                      </a:r>
                      <a:r>
                        <a:rPr lang="fr-FR" sz="1400" b="0" i="0" baseline="3000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ème</a:t>
                      </a: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 ou 3</a:t>
                      </a:r>
                      <a:r>
                        <a:rPr lang="fr-FR" sz="1400" b="0" i="0" baseline="3000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ème</a:t>
                      </a: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 position…)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Projet d’études: 1 projet par vœu → 3 vœux = 3 projets d’études</a:t>
                      </a:r>
                      <a:endParaRPr lang="fr-FR" sz="1400" b="0" i="0" dirty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IUT Robert Schuman</a:t>
                      </a:r>
                      <a:endParaRPr lang="fr-FR" sz="1400" dirty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Formulaire de candidature uniquement</a:t>
                      </a:r>
                      <a:endParaRPr lang="fr-FR" sz="1400" b="0" i="0" dirty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08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Autres</a:t>
                      </a:r>
                      <a:endParaRPr lang="fr-FR" sz="1400" dirty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Lettre de motivation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CV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Relevé des résultats universitaires obtenus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Copie du certificat de scolarité 2018-19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rgbClr val="FF6157"/>
                          </a:solidFill>
                          <a:latin typeface="Unistra A" panose="02000503030000020000" pitchFamily="2" charset="0"/>
                        </a:rPr>
                        <a:t>Projet d’études: 1 projet par vœu → 3 vœux = 3 projets d’études</a:t>
                      </a:r>
                      <a:endParaRPr lang="fr-FR" sz="1400" b="0" i="0" dirty="0" smtClean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400" b="0" i="0" baseline="0" dirty="0" smtClean="0">
                        <a:solidFill>
                          <a:srgbClr val="FF6157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36" marR="91436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1255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4" y="1797892"/>
            <a:ext cx="5110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4000" dirty="0" smtClean="0">
                <a:solidFill>
                  <a:schemeClr val="bg1"/>
                </a:solidFill>
                <a:latin typeface="Unistra A"/>
                <a:cs typeface="Unistra A"/>
              </a:rPr>
              <a:t>La </a:t>
            </a:r>
            <a:r>
              <a:rPr lang="fr-FR" sz="4000" b="1" dirty="0" smtClean="0">
                <a:solidFill>
                  <a:schemeClr val="bg1"/>
                </a:solidFill>
                <a:latin typeface="Unistra A"/>
                <a:cs typeface="Unistra A"/>
              </a:rPr>
              <a:t>nomination</a:t>
            </a:r>
            <a:endParaRPr lang="fr-FR" sz="4000" b="1" dirty="0">
              <a:solidFill>
                <a:schemeClr val="bg1"/>
              </a:solidFill>
              <a:latin typeface="Unistra A"/>
              <a:cs typeface="Unistra A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partie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415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2" y="1742399"/>
            <a:ext cx="7366787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MARS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2020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</a:t>
            </a:r>
            <a:r>
              <a:rPr lang="fr-F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1</a:t>
            </a:r>
            <a:r>
              <a:rPr lang="fr-FR" sz="2400" i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ère</a:t>
            </a:r>
            <a:r>
              <a:rPr lang="fr-F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session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) /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OCTOBRE 2020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</a:t>
            </a:r>
            <a:r>
              <a:rPr lang="fr-F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2</a:t>
            </a:r>
            <a:r>
              <a:rPr lang="fr-FR" sz="2400" i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session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)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: si votre candidature est retenue, votre nomination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est faite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par la Direction des Relations Internationales (ou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service RI)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FIN AVRIL 2020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</a:t>
            </a:r>
            <a:r>
              <a:rPr lang="fr-F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1</a:t>
            </a:r>
            <a:r>
              <a:rPr lang="fr-FR" sz="2400" i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ère</a:t>
            </a:r>
            <a:r>
              <a:rPr lang="fr-F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session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) /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FIN NOVEMBRE 2020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</a:t>
            </a:r>
            <a:r>
              <a:rPr lang="fr-F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2</a:t>
            </a:r>
            <a:r>
              <a:rPr lang="fr-FR" sz="2400" i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session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)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: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pas de nouvelles de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l’établissement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d’accueil?                    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                   → envoyez un mail à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dri-erasmus-etudes@unistra.fr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(ou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au service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RI de votre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composante)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NOMINATION AUPRES DE L’UNIVERSITÉ D’ACCUEIL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nomination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563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4" y="1797892"/>
            <a:ext cx="5110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4000" dirty="0" smtClean="0">
                <a:solidFill>
                  <a:schemeClr val="bg1"/>
                </a:solidFill>
                <a:latin typeface="Unistra A"/>
                <a:cs typeface="Unistra A"/>
              </a:rPr>
              <a:t>Le </a:t>
            </a:r>
            <a:r>
              <a:rPr lang="fr-FR" sz="4000" b="1" dirty="0" smtClean="0">
                <a:solidFill>
                  <a:schemeClr val="bg1"/>
                </a:solidFill>
                <a:latin typeface="Unistra A"/>
                <a:cs typeface="Unistra A"/>
              </a:rPr>
              <a:t>projet d’études</a:t>
            </a:r>
            <a:endParaRPr lang="fr-FR" sz="4000" b="1" dirty="0">
              <a:solidFill>
                <a:schemeClr val="bg1"/>
              </a:solidFill>
              <a:latin typeface="Unistra A"/>
              <a:cs typeface="Unistra A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4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partie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536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656" y="603997"/>
            <a:ext cx="77770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endParaRPr lang="fr-FR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 projet d’étude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ermet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une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préparation transparente et efficace de l'échange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, afin que l'étudiant bénéficie de la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reconnaissance des cours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qu'il aura suivis et validés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à l'étranger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.</a:t>
            </a: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Définit les cours suivis dans l’université d’accueil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qui permettront de  valider le semestre ou l’année de mobilité dans le diplôme de l'étudiant à son retour à l’Université de Strasbourg.</a:t>
            </a: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1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projet d’études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par vœu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de mobilité (3 vœux = 3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projets d’étude à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remplir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).</a:t>
            </a: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A envoyer rempli et signé à sa composante avant la date communiquée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(avec la candidature ou plus tard, selon les composantes)</a:t>
            </a:r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projet d’études est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à signer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par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l’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étudiant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et le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CORI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de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la composante</a:t>
            </a:r>
          </a:p>
          <a:p>
            <a:pPr>
              <a:spcAft>
                <a:spcPts val="0"/>
              </a:spcAft>
              <a:buSzPct val="35000"/>
            </a:pPr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Il servira de modèle lors de la saisie du Online Learning Agreement par l’étudiant AVANT sa mobilité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OBJECTIFS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projet d’études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211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550" y="853931"/>
            <a:ext cx="7719887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  <a:spcAft>
                <a:spcPts val="0"/>
              </a:spcAft>
              <a:buSzPct val="35000"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Modèle disponible sur le site internet de l’Université de Strasbourg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: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http://www.unistra.fr/index.php?id=17098</a:t>
            </a:r>
            <a:endPara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>
              <a:spcBef>
                <a:spcPts val="1500"/>
              </a:spcBef>
              <a:spcAft>
                <a:spcPts val="0"/>
              </a:spcAft>
              <a:buSzPct val="35000"/>
            </a:pP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4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pages</a:t>
            </a:r>
          </a:p>
          <a:p>
            <a:pPr marL="800100" lvl="1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Coordonnées (étudiant, université d’envoi, université d’accueil)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800100" lvl="1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Liste des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cours choisis dans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université d’accueil</a:t>
            </a:r>
          </a:p>
          <a:p>
            <a:pPr marL="800100" lvl="1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Liste des cours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équivalents à l’Université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de Strasbourg</a:t>
            </a:r>
          </a:p>
          <a:p>
            <a:pPr marL="800100" lvl="1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Signature des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2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parties (étudiant,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CORI)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>
              <a:spcBef>
                <a:spcPts val="1500"/>
              </a:spcBef>
              <a:spcAft>
                <a:spcPts val="0"/>
              </a:spcAft>
              <a:buSzPct val="35000"/>
            </a:pPr>
            <a:endParaRPr lang="fr-FR" sz="2400" dirty="0" smtClean="0">
              <a:latin typeface="Unistra A"/>
              <a:cs typeface="Unistra A"/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CONTENU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Le projet d’études</a:t>
            </a:r>
          </a:p>
        </p:txBody>
      </p:sp>
    </p:spTree>
    <p:extLst>
      <p:ext uri="{BB962C8B-B14F-4D97-AF65-F5344CB8AC3E}">
        <p14:creationId xmlns:p14="http://schemas.microsoft.com/office/powerpoint/2010/main" val="39711429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fr-FR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| Le projet d’études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" y="656837"/>
            <a:ext cx="4842164" cy="401587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982" y="2892533"/>
            <a:ext cx="5237018" cy="33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163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fr-FR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| Le projet d’études</a:t>
            </a:r>
          </a:p>
        </p:txBody>
      </p:sp>
      <p:sp>
        <p:nvSpPr>
          <p:cNvPr id="9" name="Rectangle 8"/>
          <p:cNvSpPr/>
          <p:nvPr/>
        </p:nvSpPr>
        <p:spPr>
          <a:xfrm>
            <a:off x="789550" y="970120"/>
            <a:ext cx="777703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 contrat pédagogique étant maintenant dématérialisé, ce projet d’études vous sert de référence à vous et à votre CORI.  </a:t>
            </a:r>
            <a:endParaRPr lang="fr-FR" sz="2000" b="1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Une fois nominé, vous devrez reporter les informations contenues dans votre projet d'études validé par le CORI sur une plateforme en ligne: la plateforme OLA. 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Cette plateforme vous servira à créer votre contrat pédagogique en ligne et à le faire valider par votre université d’envoi ET votre université d’accueil AVANT la mobilité. </a:t>
            </a:r>
          </a:p>
          <a:p>
            <a:pPr>
              <a:spcAft>
                <a:spcPts val="0"/>
              </a:spcAft>
              <a:buSzPct val="35000"/>
            </a:pPr>
            <a:endParaRPr lang="fr-F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Les informations concernant la création de votre compte OLA vous seront envoyées après votre nomination. Un tutoriel sera disponible sur la page web de l’</a:t>
            </a:r>
            <a:r>
              <a:rPr lang="fr-FR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Unistra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. Il vous expliquera en détail comment remplir le contrat pédagogique en ligne, en vous servant du projet d’étude préalablement validé par le CORI. </a:t>
            </a:r>
          </a:p>
          <a:p>
            <a:pPr marL="342900" indent="-342900">
              <a:spcAft>
                <a:spcPts val="0"/>
              </a:spcAft>
              <a:buSzPct val="35000"/>
              <a:buFont typeface="Wingdings" charset="2"/>
              <a:buChar char="u"/>
            </a:pP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/>
          </p:nvPr>
        </p:nvSpPr>
        <p:spPr>
          <a:xfrm>
            <a:off x="2646887" y="530043"/>
            <a:ext cx="3621625" cy="428669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Online Learning Agreement 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2069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4" y="1797892"/>
            <a:ext cx="6233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4000" dirty="0" smtClean="0">
                <a:solidFill>
                  <a:schemeClr val="bg1"/>
                </a:solidFill>
                <a:latin typeface="Unistra A"/>
                <a:cs typeface="Unistra A"/>
              </a:rPr>
              <a:t>Les </a:t>
            </a:r>
            <a:r>
              <a:rPr lang="fr-FR" sz="4000" b="1" dirty="0" smtClean="0">
                <a:solidFill>
                  <a:schemeClr val="bg1"/>
                </a:solidFill>
                <a:latin typeface="Unistra A"/>
                <a:cs typeface="Unistra A"/>
              </a:rPr>
              <a:t>aides financières</a:t>
            </a:r>
            <a:endParaRPr lang="fr-FR" sz="4000" b="1" dirty="0">
              <a:solidFill>
                <a:schemeClr val="bg1"/>
              </a:solidFill>
              <a:latin typeface="Unistra A"/>
              <a:cs typeface="Unistra A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5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partie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669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Atelier de préparation à la candidature ERASMUS+ Études 2020-2021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Sommaire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5463" y="1365100"/>
            <a:ext cx="7943344" cy="4929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1</a:t>
            </a:r>
            <a:r>
              <a:rPr lang="fr-FR" sz="3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ère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partie  </a:t>
            </a:r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| Les destinations possibles</a:t>
            </a:r>
          </a:p>
          <a:p>
            <a:pPr>
              <a:spcAft>
                <a:spcPts val="1000"/>
              </a:spcAft>
            </a:pP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2</a:t>
            </a:r>
            <a:r>
              <a:rPr lang="fr-FR" sz="3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partie </a:t>
            </a:r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| </a:t>
            </a:r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La candidature</a:t>
            </a:r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>
              <a:spcAft>
                <a:spcPts val="1000"/>
              </a:spcAft>
            </a:pPr>
            <a:r>
              <a:rPr lang="fr-F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3</a:t>
            </a:r>
            <a:r>
              <a:rPr lang="fr-FR" sz="3200" b="1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partie </a:t>
            </a:r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| </a:t>
            </a:r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La nomination</a:t>
            </a:r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>
              <a:spcAft>
                <a:spcPts val="1000"/>
              </a:spcAft>
            </a:pP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4</a:t>
            </a:r>
            <a:r>
              <a:rPr lang="fr-FR" sz="3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partie </a:t>
            </a:r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| Le </a:t>
            </a:r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projet d’études</a:t>
            </a:r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>
              <a:spcAft>
                <a:spcPts val="1000"/>
              </a:spcAft>
            </a:pP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5</a:t>
            </a:r>
            <a:r>
              <a:rPr lang="fr-FR" sz="3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partie </a:t>
            </a:r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| </a:t>
            </a:r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Les aides financières</a:t>
            </a:r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>
              <a:spcAft>
                <a:spcPts val="1000"/>
              </a:spcAft>
            </a:pP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6</a:t>
            </a:r>
            <a:r>
              <a:rPr lang="fr-FR" sz="3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partie </a:t>
            </a:r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| </a:t>
            </a:r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 visa</a:t>
            </a:r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>
              <a:spcAft>
                <a:spcPts val="1000"/>
              </a:spcAft>
            </a:pP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7</a:t>
            </a:r>
            <a:r>
              <a:rPr lang="fr-FR" sz="3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partie </a:t>
            </a:r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| </a:t>
            </a:r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À venir</a:t>
            </a:r>
          </a:p>
          <a:p>
            <a:pPr>
              <a:spcAft>
                <a:spcPts val="1000"/>
              </a:spcAft>
            </a:pP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8</a:t>
            </a:r>
            <a:r>
              <a:rPr lang="fr-FR" sz="3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partie </a:t>
            </a:r>
            <a: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| Les </a:t>
            </a:r>
            <a:r>
              <a:rPr lang="fr-F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contacts</a:t>
            </a:r>
            <a:endParaRPr lang="fr-FR" sz="3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</p:spTree>
    <p:extLst>
      <p:ext uri="{BB962C8B-B14F-4D97-AF65-F5344CB8AC3E}">
        <p14:creationId xmlns:p14="http://schemas.microsoft.com/office/powerpoint/2010/main" val="9101952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550" y="1449818"/>
            <a:ext cx="73726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ERASMUS+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(attribuée automatiquement sous conditions)</a:t>
            </a:r>
            <a:endPara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buSzPct val="35000"/>
              <a:buFont typeface="Wingdings" charset="2"/>
              <a:buChar char="u"/>
            </a:pPr>
            <a:endPara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AMI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(étudiants boursiers)</a:t>
            </a:r>
          </a:p>
          <a:p>
            <a:pPr marL="342900" indent="-342900">
              <a:buSzPct val="35000"/>
              <a:buFont typeface="Wingdings" charset="2"/>
              <a:buChar char="u"/>
            </a:pPr>
            <a:endPara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IdEx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(bourse d’excellence – sélection par la composante)</a:t>
            </a:r>
          </a:p>
          <a:p>
            <a:pPr marL="342900" indent="-342900">
              <a:buSzPct val="35000"/>
              <a:buFont typeface="Wingdings" charset="2"/>
              <a:buChar char="u"/>
            </a:pPr>
            <a:endPara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Mobilitwin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(Dresde, Leicester, Stuttgart)</a:t>
            </a:r>
          </a:p>
          <a:p>
            <a:pPr marL="342900" indent="-342900">
              <a:buSzPct val="35000"/>
              <a:buFont typeface="Wingdings" charset="2"/>
              <a:buChar char="u"/>
            </a:pPr>
            <a:endPara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AMIE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(gérée par la Région Grand-Est, non cumulable avec une bourse d’une autre région)</a:t>
            </a: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LISTE DES AIDES FINANCIERES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 aides financières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304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4" y="1797892"/>
            <a:ext cx="5110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4000" dirty="0" smtClean="0">
                <a:solidFill>
                  <a:schemeClr val="bg1"/>
                </a:solidFill>
                <a:latin typeface="Unistra A"/>
                <a:cs typeface="Unistra A"/>
              </a:rPr>
              <a:t>Le </a:t>
            </a:r>
            <a:r>
              <a:rPr lang="fr-FR" sz="4000" b="1" dirty="0" smtClean="0">
                <a:solidFill>
                  <a:schemeClr val="bg1"/>
                </a:solidFill>
                <a:latin typeface="Unistra A"/>
                <a:cs typeface="Unistra A"/>
              </a:rPr>
              <a:t>visa</a:t>
            </a:r>
            <a:endParaRPr lang="fr-FR" sz="4000" b="1" dirty="0">
              <a:solidFill>
                <a:schemeClr val="bg1"/>
              </a:solidFill>
              <a:latin typeface="Unistra A"/>
              <a:cs typeface="Unistra A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6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partie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756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2" y="1647149"/>
            <a:ext cx="757701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Si vous êtes de </a:t>
            </a:r>
            <a:r>
              <a:rPr lang="fr-F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nationalité extra-européenne</a:t>
            </a: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, vous aurez besoin d’un visa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.</a:t>
            </a:r>
          </a:p>
          <a:p>
            <a:pPr marL="342900" indent="-342900">
              <a:buSzPct val="35000"/>
              <a:buFont typeface="Wingdings" charset="2"/>
              <a:buChar char="u"/>
            </a:pPr>
            <a:endParaRPr lang="fr-FR" sz="2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Contactez </a:t>
            </a:r>
            <a:r>
              <a:rPr lang="fr-F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DÈS MAINTENANT </a:t>
            </a: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l’ambassade de votre pays d’origine dans le pays où vous souhaitez faire votre mobilité (ou vice versa) pour vous renseigner sur les démarches et les délais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.</a:t>
            </a:r>
          </a:p>
          <a:p>
            <a:pPr marL="342900" indent="-342900">
              <a:buSzPct val="35000"/>
              <a:buFont typeface="Wingdings" charset="2"/>
              <a:buChar char="u"/>
            </a:pPr>
            <a:endParaRPr lang="fr-FR" sz="2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ATTENTION</a:t>
            </a:r>
            <a:r>
              <a:rPr lang="fr-F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: </a:t>
            </a: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pour la délivrance du visa, certains pays peuvent demander :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Un certificat de niveau de langue 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La copie des diplômes pour justifier le niveau d’études, voire une traduction assermentée des diplômes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Un justificatif de ressources </a:t>
            </a: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PRÉSENTATION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| Le visa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647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4" y="1797892"/>
            <a:ext cx="55275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4000" dirty="0" smtClean="0">
                <a:solidFill>
                  <a:schemeClr val="bg1"/>
                </a:solidFill>
                <a:latin typeface="Unistra A"/>
                <a:cs typeface="Unistra A"/>
              </a:rPr>
              <a:t>À </a:t>
            </a:r>
            <a:r>
              <a:rPr lang="fr-FR" sz="4000" b="1" dirty="0" smtClean="0">
                <a:solidFill>
                  <a:schemeClr val="bg1"/>
                </a:solidFill>
                <a:latin typeface="Unistra A"/>
                <a:cs typeface="Unistra A"/>
              </a:rPr>
              <a:t>venir</a:t>
            </a:r>
            <a:endParaRPr lang="fr-FR" sz="4000" b="1" dirty="0">
              <a:solidFill>
                <a:schemeClr val="bg1"/>
              </a:solidFill>
              <a:latin typeface="Unistra A"/>
              <a:cs typeface="Unistra A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7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partie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483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2" y="1647149"/>
            <a:ext cx="757701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PROGRAMME: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 calendrier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 </a:t>
            </a: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contrat 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pédagogique en ligne (OLA)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 </a:t>
            </a: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test de langue 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en ligne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 </a:t>
            </a: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kit de mobilité Erasmus + Etudes et son 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contenu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la </a:t>
            </a: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bourse Erasmus + Études et les modalités de son 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versement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les </a:t>
            </a:r>
            <a:r>
              <a:rPr lang="fr-FR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autres bourses</a:t>
            </a:r>
          </a:p>
          <a:p>
            <a:pPr marL="342900" indent="-342900">
              <a:buSzPct val="35000"/>
              <a:buFont typeface="Wingdings" charset="2"/>
              <a:buChar char="u"/>
            </a:pPr>
            <a:endParaRPr lang="fr-FR" sz="2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buSzPct val="35000"/>
              <a:buFont typeface="Wingdings" charset="2"/>
              <a:buChar char="u"/>
            </a:pP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PÉRIODES: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MARS-AVRIL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(1</a:t>
            </a:r>
            <a:r>
              <a:rPr lang="fr-FR" sz="2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ère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session)</a:t>
            </a:r>
          </a:p>
          <a:p>
            <a:pPr marL="800100" lvl="1" indent="-342900">
              <a:buSzPct val="35000"/>
              <a:buFont typeface="Wingdings" charset="2"/>
              <a:buChar char="u"/>
            </a:pP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OCTOBRE-NOVEMBRE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(2</a:t>
            </a:r>
            <a:r>
              <a:rPr lang="fr-FR" sz="2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ème</a:t>
            </a:r>
            <a:r>
              <a:rPr lang="fr-F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session)</a:t>
            </a:r>
            <a:endParaRPr lang="fr-FR" sz="22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PRÉPARATION À LA MOBILITÉ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| À venir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467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4" y="1797892"/>
            <a:ext cx="55275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4000" dirty="0" smtClean="0">
                <a:solidFill>
                  <a:schemeClr val="bg1"/>
                </a:solidFill>
                <a:latin typeface="Unistra A"/>
                <a:cs typeface="Unistra A"/>
              </a:rPr>
              <a:t>Les </a:t>
            </a:r>
            <a:r>
              <a:rPr lang="fr-FR" sz="4000" b="1" dirty="0" smtClean="0">
                <a:solidFill>
                  <a:schemeClr val="bg1"/>
                </a:solidFill>
                <a:latin typeface="Unistra A"/>
                <a:cs typeface="Unistra A"/>
              </a:rPr>
              <a:t>contacts</a:t>
            </a:r>
            <a:endParaRPr lang="fr-FR" sz="4000" b="1" dirty="0">
              <a:solidFill>
                <a:schemeClr val="bg1"/>
              </a:solidFill>
              <a:latin typeface="Unistra A"/>
              <a:cs typeface="Unistra A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8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partie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523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3" y="1503067"/>
            <a:ext cx="75423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Pôle Mobilité Erasmus+</a:t>
            </a:r>
          </a:p>
          <a:p>
            <a:r>
              <a:rPr lang="fr-FR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Gestionnaire des mobilités Erasmus+ Études sortantes</a:t>
            </a:r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35000"/>
              <a:buFont typeface="Wingdings" charset="2"/>
              <a:buChar char="u"/>
              <a:defRPr sz="24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Contact bourse Erasmus+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15942" y="3884334"/>
            <a:ext cx="8228058" cy="442035"/>
          </a:xfrm>
          <a:prstGeom prst="rect">
            <a:avLst/>
          </a:prstGeom>
          <a:noFill/>
          <a:ln w="6350" cmpd="sng">
            <a:noFill/>
          </a:ln>
        </p:spPr>
        <p:txBody>
          <a:bodyPr wrap="square" lIns="0" tIns="0" rIns="0" bIns="72000" rtlCol="0">
            <a:spAutoFit/>
          </a:bodyPr>
          <a:lstStyle/>
          <a:p>
            <a:pPr>
              <a:defRPr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dri-erasmus-etudes@unistra.fr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pic>
        <p:nvPicPr>
          <p:cNvPr id="14" name="Picture 3" descr="\\vfiler-ad-pers.ad.unistra.fr\jeremy.dossmann\Bureau\ONGLETS BUREAU\Logos DRI\Direction_Internationales_Etroit_Fond_Blan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63" y="2641840"/>
            <a:ext cx="3465252" cy="12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texte 8"/>
          <p:cNvSpPr txBox="1">
            <a:spLocks/>
          </p:cNvSpPr>
          <p:nvPr/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35000"/>
              <a:buFont typeface="Wingdings" charset="2"/>
              <a:buChar char="u"/>
              <a:defRPr sz="24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| Les contacts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75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3" y="1503067"/>
            <a:ext cx="75423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Demandes de bourses hors Erasmus+</a:t>
            </a:r>
          </a:p>
          <a:p>
            <a:r>
              <a:rPr lang="fr-FR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Bourses AMI, </a:t>
            </a:r>
            <a:r>
              <a:rPr lang="fr-FR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IdEx</a:t>
            </a:r>
            <a:r>
              <a:rPr lang="fr-FR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et </a:t>
            </a:r>
            <a:r>
              <a:rPr lang="fr-FR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Mobilitwin</a:t>
            </a:r>
            <a:endParaRPr lang="fr-FR" sz="2800" i="1" dirty="0" smtClean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35000"/>
              <a:buFont typeface="Wingdings" charset="2"/>
              <a:buChar char="u"/>
              <a:defRPr sz="24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Contact autres bourses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15942" y="3884334"/>
            <a:ext cx="8228058" cy="442035"/>
          </a:xfrm>
          <a:prstGeom prst="rect">
            <a:avLst/>
          </a:prstGeom>
          <a:noFill/>
          <a:ln w="6350" cmpd="sng">
            <a:noFill/>
          </a:ln>
        </p:spPr>
        <p:txBody>
          <a:bodyPr wrap="square" lIns="0" tIns="0" rIns="0" bIns="72000" rtlCol="0">
            <a:spAutoFit/>
          </a:bodyPr>
          <a:lstStyle/>
          <a:p>
            <a:pPr>
              <a:defRPr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dri-bourses@unistra.fr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pic>
        <p:nvPicPr>
          <p:cNvPr id="14" name="Picture 3" descr="\\vfiler-ad-pers.ad.unistra.fr\jeremy.dossmann\Bureau\ONGLETS BUREAU\Logos DRI\Direction_Internationales_Etroit_Fond_Blan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63" y="2641840"/>
            <a:ext cx="3465252" cy="120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texte 8"/>
          <p:cNvSpPr txBox="1">
            <a:spLocks/>
          </p:cNvSpPr>
          <p:nvPr/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35000"/>
              <a:buFont typeface="Wingdings" charset="2"/>
              <a:buChar char="u"/>
              <a:defRPr sz="24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Unistra A"/>
                <a:ea typeface="+mn-ea"/>
                <a:cs typeface="Unistra 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| Les contacts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249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4" y="1797892"/>
            <a:ext cx="5110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4000" dirty="0" smtClean="0">
                <a:solidFill>
                  <a:schemeClr val="bg1"/>
                </a:solidFill>
                <a:latin typeface="Unistra A"/>
                <a:cs typeface="Unistra A"/>
              </a:rPr>
              <a:t>Les </a:t>
            </a:r>
            <a:r>
              <a:rPr lang="fr-FR" sz="4000" b="1" dirty="0" smtClean="0">
                <a:solidFill>
                  <a:schemeClr val="bg1"/>
                </a:solidFill>
                <a:latin typeface="Unistra A"/>
                <a:cs typeface="Unistra A"/>
              </a:rPr>
              <a:t>destinations possibles</a:t>
            </a:r>
            <a:endParaRPr lang="fr-FR" sz="4000" b="1" dirty="0">
              <a:solidFill>
                <a:schemeClr val="bg1"/>
              </a:solidFill>
              <a:latin typeface="Unistra A"/>
              <a:cs typeface="Unistra A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partie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337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3" y="1742399"/>
            <a:ext cx="426292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500"/>
              </a:spcBef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Accord Erasmus entre la composante et l’université d’accueil obligatoire</a:t>
            </a: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Bef>
                <a:spcPts val="1500"/>
              </a:spcBef>
              <a:spcAft>
                <a:spcPts val="0"/>
              </a:spcAft>
              <a:buSzPct val="35000"/>
              <a:buFont typeface="Wingdings" charset="2"/>
              <a:buChar char="u"/>
            </a:pPr>
            <a:endParaRPr lang="fr-FR" sz="2400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  <a:p>
            <a:pPr marL="342900" indent="-342900">
              <a:spcBef>
                <a:spcPts val="1500"/>
              </a:spcBef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Accords Erasmus+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consultables sur le site de l’Université de Strasbourg: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https://unistra.moveonfr.com/publisher/6/fra </a:t>
            </a: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TROUVER UNE UNIVERSITÉ D’ACCUEIL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ère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 destinations possibles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822" y="1742399"/>
            <a:ext cx="3970279" cy="267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513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464" y="1797892"/>
            <a:ext cx="5110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fr-FR" sz="4000" dirty="0" smtClean="0">
                <a:solidFill>
                  <a:schemeClr val="bg1"/>
                </a:solidFill>
                <a:latin typeface="Unistra A"/>
                <a:cs typeface="Unistra A"/>
              </a:rPr>
              <a:t>La </a:t>
            </a:r>
            <a:r>
              <a:rPr lang="fr-FR" sz="4000" b="1" dirty="0" smtClean="0">
                <a:solidFill>
                  <a:schemeClr val="bg1"/>
                </a:solidFill>
                <a:latin typeface="Unistra A"/>
                <a:cs typeface="Unistra A"/>
              </a:rPr>
              <a:t>candidature</a:t>
            </a:r>
            <a:endParaRPr lang="fr-FR" sz="4000" b="1" dirty="0">
              <a:solidFill>
                <a:schemeClr val="bg1"/>
              </a:solidFill>
              <a:latin typeface="Unistra A"/>
              <a:cs typeface="Unistra A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partie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854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551" y="3161624"/>
            <a:ext cx="747815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0"/>
              </a:spcBef>
              <a:spcAft>
                <a:spcPts val="0"/>
              </a:spcAft>
              <a:buSzPct val="35000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2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sessions de candidatures  </a:t>
            </a:r>
          </a:p>
          <a:p>
            <a:pPr marL="342900" indent="-342900">
              <a:spcBef>
                <a:spcPts val="1500"/>
              </a:spcBef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1ère session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: 1er semestre, 2ème semestre ou l’année (S1 + S2) </a:t>
            </a:r>
          </a:p>
          <a:p>
            <a:pPr marL="342900" indent="-342900">
              <a:spcBef>
                <a:spcPts val="1500"/>
              </a:spcBef>
              <a:spcAft>
                <a:spcPts val="0"/>
              </a:spcAft>
              <a:buSzPct val="35000"/>
              <a:buFont typeface="Wingdings" charset="2"/>
              <a:buChar char="u"/>
            </a:pP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2ème session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: 2ème semestre uniquement </a:t>
            </a:r>
            <a:r>
              <a:rPr lang="fr-F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(</a:t>
            </a:r>
            <a:r>
              <a:rPr lang="fr-F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concerne notamment les Master car résultats d’admission tardifs)</a:t>
            </a: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CALENDRIER CANDIDATURES 2019-20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candidature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36150"/>
              </p:ext>
            </p:extLst>
          </p:nvPr>
        </p:nvGraphicFramePr>
        <p:xfrm>
          <a:off x="166688" y="1148907"/>
          <a:ext cx="8713785" cy="12617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033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1</a:t>
                      </a:r>
                      <a:r>
                        <a:rPr lang="fr-FR" sz="1400" baseline="3000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ER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 SEMESTRE / 2</a:t>
                      </a:r>
                      <a:r>
                        <a:rPr lang="fr-FR" sz="1400" baseline="3000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ÈME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 SEMESTRE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 / ANNÉE COMPLÈTE</a:t>
                      </a:r>
                      <a:endParaRPr lang="fr-FR" sz="1400" dirty="0">
                        <a:solidFill>
                          <a:schemeClr val="tx1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2</a:t>
                      </a:r>
                      <a:r>
                        <a:rPr lang="fr-FR" sz="1400" baseline="3000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ÈME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 SEMESTRE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Unistra A" panose="02000503030000020000" pitchFamily="2" charset="0"/>
                        </a:rPr>
                        <a:t>UNIQUEMENT</a:t>
                      </a:r>
                      <a:endParaRPr lang="fr-FR" sz="1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Unistra A" panose="0200050303000002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033">
                <a:tc>
                  <a:txBody>
                    <a:bodyPr/>
                    <a:lstStyle/>
                    <a:p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COMPOSANTE</a:t>
                      </a:r>
                      <a:endParaRPr lang="fr-FR" sz="1400" b="1" i="0" dirty="0">
                        <a:solidFill>
                          <a:schemeClr val="tx1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DÉBUT</a:t>
                      </a:r>
                      <a:endParaRPr lang="fr-FR" sz="1400" b="1" i="0" dirty="0">
                        <a:solidFill>
                          <a:schemeClr val="tx1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FIN</a:t>
                      </a:r>
                      <a:endParaRPr lang="fr-FR" sz="1400" b="1" i="0" dirty="0">
                        <a:solidFill>
                          <a:schemeClr val="tx1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DÉBUT</a:t>
                      </a:r>
                      <a:endParaRPr lang="fr-FR" sz="1400" b="1" i="0" dirty="0">
                        <a:solidFill>
                          <a:schemeClr val="tx1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FIN</a:t>
                      </a:r>
                      <a:endParaRPr lang="fr-FR" sz="1400" b="1" i="0" dirty="0">
                        <a:solidFill>
                          <a:schemeClr val="tx1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71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Toutes composantes hors EM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Unistra A" panose="02000503030000020000" pitchFamily="2" charset="0"/>
                        </a:rPr>
                        <a:t> et Droit</a:t>
                      </a:r>
                      <a:endParaRPr lang="fr-FR" sz="1400" dirty="0">
                        <a:solidFill>
                          <a:schemeClr val="tx1"/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Unistra A" panose="02000503030000020000" pitchFamily="2" charset="0"/>
                        </a:rPr>
                        <a:t>09/12/2019</a:t>
                      </a:r>
                      <a:endParaRPr lang="fr-FR" sz="24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Unistra A" panose="02000503030000020000" pitchFamily="2" charset="0"/>
                        </a:rPr>
                        <a:t>23/02/2020</a:t>
                      </a:r>
                      <a:endParaRPr lang="fr-FR" sz="24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Unistra A" panose="02000503030000020000" pitchFamily="2" charset="0"/>
                        </a:rPr>
                        <a:t>11/05/2020</a:t>
                      </a:r>
                      <a:endParaRPr lang="fr-FR" sz="24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Unistra A" panose="02000503030000020000" pitchFamily="2" charset="0"/>
                        </a:rPr>
                        <a:t>25/09/2020</a:t>
                      </a:r>
                      <a:endParaRPr lang="fr-FR" sz="2400" b="1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Unistra A" panose="02000503030000020000" pitchFamily="2" charset="0"/>
                      </a:endParaRPr>
                    </a:p>
                  </a:txBody>
                  <a:tcPr marL="91447" marR="91447" marT="45744" marB="457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8374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551" y="1060200"/>
            <a:ext cx="7592450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Accessible via le site de l’Université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de Strasbourg: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http://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www.unistra.fr/index.php?id=17098#c75513</a:t>
            </a:r>
          </a:p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Calendrier </a:t>
            </a:r>
            <a: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et liste des pièces justificatives disponible en cliquant sur le lien </a:t>
            </a:r>
            <a:r>
              <a:rPr lang="fr-FR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« démarche Erasmus+ Études et Accord Suisse Études </a:t>
            </a:r>
            <a:r>
              <a:rPr lang="fr-F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»</a:t>
            </a:r>
            <a:endParaRPr lang="fr-FR" sz="2000" b="1" i="1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PORTAIL DE CANDIDATURE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candidature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662" y="2576000"/>
            <a:ext cx="3629025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33675" y="6028813"/>
            <a:ext cx="1162050" cy="161925"/>
          </a:xfrm>
          <a:prstGeom prst="rect">
            <a:avLst/>
          </a:prstGeom>
          <a:noFill/>
          <a:ln w="28575">
            <a:solidFill>
              <a:srgbClr val="FF61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2249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550" y="1326900"/>
            <a:ext cx="7592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Formulaire accessible via l’onglet «Formulaires» en cliquant sur le lien « Démarrer une nouvelle candidature »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FORMULAIRE DE CANDIDATURE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candidature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881" y="2254250"/>
            <a:ext cx="3887787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67618" y="5843587"/>
            <a:ext cx="1162050" cy="161925"/>
          </a:xfrm>
          <a:prstGeom prst="rect">
            <a:avLst/>
          </a:prstGeom>
          <a:noFill/>
          <a:ln w="28575">
            <a:solidFill>
              <a:srgbClr val="FF615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6696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9550" y="1701300"/>
            <a:ext cx="7592450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Remplir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TOUS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 les champs demandés</a:t>
            </a:r>
          </a:p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Indiquer une adresse mail que vous consultez régulièrement afin de pouvoir recevoir les mails importants au cours de votre mobilité</a:t>
            </a:r>
          </a:p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Les dates de mobilité doivent correspondre au calendrier académique de l’université choisie</a:t>
            </a:r>
          </a:p>
          <a:p>
            <a:pPr marL="342900" indent="-342900">
              <a:spcBef>
                <a:spcPts val="1500"/>
              </a:spcBef>
              <a:buSzPct val="35000"/>
              <a:buFont typeface="Wingdings" charset="2"/>
              <a:buChar char="u"/>
            </a:pP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En cas de problème avec la saisie du formulaire de candidature, envoyez un mail à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nistra A"/>
                <a:cs typeface="Unistra A"/>
              </a:rPr>
              <a:t>dri-formulaires@unistra.fr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  <a:latin typeface="Unistra A"/>
              <a:cs typeface="Unistra A"/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Atelier de préparation à la candidature ERASMUS+ Études 2020-2021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AB9C-9D20-B149-B69D-443DC4350F1B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FORMULAIRE DE CANDIDATURE - REMARQUES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partie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|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candidature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016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diaporama_services_PC">
  <a:themeElements>
    <a:clrScheme name="Université de Strasbourg">
      <a:dk1>
        <a:sysClr val="windowText" lastClr="000000"/>
      </a:dk1>
      <a:lt1>
        <a:sysClr val="window" lastClr="FFFFFF"/>
      </a:lt1>
      <a:dk2>
        <a:srgbClr val="FF071B"/>
      </a:dk2>
      <a:lt2>
        <a:srgbClr val="F0EDEB"/>
      </a:lt2>
      <a:accent1>
        <a:srgbClr val="7CC9F4"/>
      </a:accent1>
      <a:accent2>
        <a:srgbClr val="198C2C"/>
      </a:accent2>
      <a:accent3>
        <a:srgbClr val="3A0CCD"/>
      </a:accent3>
      <a:accent4>
        <a:srgbClr val="9E6048"/>
      </a:accent4>
      <a:accent5>
        <a:srgbClr val="F0929A"/>
      </a:accent5>
      <a:accent6>
        <a:srgbClr val="9F534C"/>
      </a:accent6>
      <a:hlink>
        <a:srgbClr val="2442D4"/>
      </a:hlink>
      <a:folHlink>
        <a:srgbClr val="402A7E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5" id="{F6A892D4-9FDB-5A4A-8DFC-19F840E161D0}" vid="{64570D6A-018C-F44D-B645-B51881796574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Modele_diaporama_services_PC</Template>
  <TotalTime>2918</TotalTime>
  <Words>1473</Words>
  <Application>Microsoft Office PowerPoint</Application>
  <PresentationFormat>Affichage à l'écran (4:3)</PresentationFormat>
  <Paragraphs>218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Arial</vt:lpstr>
      <vt:lpstr>Arial Narrow</vt:lpstr>
      <vt:lpstr>Calibri</vt:lpstr>
      <vt:lpstr>Unistra A</vt:lpstr>
      <vt:lpstr>Unistra D</vt:lpstr>
      <vt:lpstr>Wingdings</vt:lpstr>
      <vt:lpstr>Modele_diaporama_services_PC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RAJOIE Anne</cp:lastModifiedBy>
  <cp:revision>107</cp:revision>
  <dcterms:created xsi:type="dcterms:W3CDTF">2018-03-06T10:33:33Z</dcterms:created>
  <dcterms:modified xsi:type="dcterms:W3CDTF">2020-07-15T11:57:39Z</dcterms:modified>
</cp:coreProperties>
</file>